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11309350" cx="20104100"/>
  <p:notesSz cx="20104100" cy="11309350"/>
  <p:embeddedFontLst>
    <p:embeddedFont>
      <p:font typeface="Montserrat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:go="http://customooxmlschemas.google.com/" r:id="rId27" roundtripDataSignature="AMtx7mjHB1Xe0Hb9ohpCbZw5iXQA00hD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" name="Google Shape;45;p1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aa1d08a005_0_52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9" name="Google Shape;119;g3aa1d08a005_0_52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aa1d08a005_0_74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8" name="Google Shape;128;g3aa1d08a005_0_74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aa1d08a005_0_66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7" name="Google Shape;137;g3aa1d08a005_0_66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aa1d08a005_0_85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7" name="Google Shape;147;g3aa1d08a005_0_85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aa1d08a005_0_92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6" name="Google Shape;156;g3aa1d08a005_0_92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ace8872e97_0_34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5" name="Google Shape;165;g3ace8872e97_0_34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aa1d08a005_0_106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4" name="Google Shape;174;g3aa1d08a005_0_106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" name="Google Shape;183;p4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" name="Google Shape;52;p2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aca38d38ca_0_0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g3aca38d38ca_0_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aca38d38ca_1_0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g3aca38d38ca_1_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"No se trata de reemplazar developers. Se trata de multiplicar su capacidad con IA."</a:t>
            </a:r>
            <a:endParaRPr/>
          </a:p>
        </p:txBody>
      </p:sp>
      <p:sp>
        <p:nvSpPr>
          <p:cNvPr id="74" name="Google Shape;74;p3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aa1d08a005_0_1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"IA no como herramienta, sino como copiloto permanente"</a:t>
            </a:r>
            <a:endParaRPr/>
          </a:p>
        </p:txBody>
      </p:sp>
      <p:sp>
        <p:nvSpPr>
          <p:cNvPr id="83" name="Google Shape;83;g3aa1d08a005_0_10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aa1d08a005_0_18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" name="Google Shape;92;g3aa1d08a005_0_18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aa1d08a005_0_36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" name="Google Shape;101;g3aa1d08a005_0_36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aa1d08a005_0_44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" name="Google Shape;110;g3aa1d08a005_0_44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/>
          <p:nvPr>
            <p:ph type="title"/>
          </p:nvPr>
        </p:nvSpPr>
        <p:spPr>
          <a:xfrm>
            <a:off x="927456" y="6204754"/>
            <a:ext cx="2063114" cy="704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50">
                <a:solidFill>
                  <a:srgbClr val="DF3D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6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6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6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566375" y="132952"/>
            <a:ext cx="2290139" cy="580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46208" cy="186337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7"/>
          <p:cNvSpPr txBox="1"/>
          <p:nvPr>
            <p:ph type="title"/>
          </p:nvPr>
        </p:nvSpPr>
        <p:spPr>
          <a:xfrm>
            <a:off x="927456" y="6204754"/>
            <a:ext cx="2063114" cy="704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50">
                <a:solidFill>
                  <a:srgbClr val="DF3D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7"/>
          <p:cNvSpPr txBox="1"/>
          <p:nvPr>
            <p:ph idx="1" type="body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7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7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7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50">
                <a:solidFill>
                  <a:srgbClr val="DF3D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type="title"/>
          </p:nvPr>
        </p:nvSpPr>
        <p:spPr>
          <a:xfrm>
            <a:off x="927456" y="6204754"/>
            <a:ext cx="2063114" cy="704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50">
                <a:solidFill>
                  <a:srgbClr val="DF3D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1" type="body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2" type="body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20081388" cy="1128356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5"/>
          <p:cNvSpPr/>
          <p:nvPr/>
        </p:nvSpPr>
        <p:spPr>
          <a:xfrm>
            <a:off x="771662" y="6002717"/>
            <a:ext cx="7084059" cy="1283970"/>
          </a:xfrm>
          <a:custGeom>
            <a:rect b="b" l="l" r="r" t="t"/>
            <a:pathLst>
              <a:path extrusionOk="0" h="1283970" w="7084059">
                <a:moveTo>
                  <a:pt x="6865948" y="0"/>
                </a:moveTo>
                <a:lnTo>
                  <a:pt x="217783" y="0"/>
                </a:lnTo>
                <a:lnTo>
                  <a:pt x="168101" y="5794"/>
                </a:lnTo>
                <a:lnTo>
                  <a:pt x="122360" y="22278"/>
                </a:lnTo>
                <a:lnTo>
                  <a:pt x="81909" y="48102"/>
                </a:lnTo>
                <a:lnTo>
                  <a:pt x="48098" y="81915"/>
                </a:lnTo>
                <a:lnTo>
                  <a:pt x="22276" y="122368"/>
                </a:lnTo>
                <a:lnTo>
                  <a:pt x="5794" y="168111"/>
                </a:lnTo>
                <a:lnTo>
                  <a:pt x="0" y="217794"/>
                </a:lnTo>
                <a:lnTo>
                  <a:pt x="0" y="1065642"/>
                </a:lnTo>
                <a:lnTo>
                  <a:pt x="5794" y="1115325"/>
                </a:lnTo>
                <a:lnTo>
                  <a:pt x="22276" y="1161066"/>
                </a:lnTo>
                <a:lnTo>
                  <a:pt x="48098" y="1201517"/>
                </a:lnTo>
                <a:lnTo>
                  <a:pt x="81909" y="1235328"/>
                </a:lnTo>
                <a:lnTo>
                  <a:pt x="122360" y="1261150"/>
                </a:lnTo>
                <a:lnTo>
                  <a:pt x="168101" y="1277632"/>
                </a:lnTo>
                <a:lnTo>
                  <a:pt x="217783" y="1283426"/>
                </a:lnTo>
                <a:lnTo>
                  <a:pt x="6865948" y="1283426"/>
                </a:lnTo>
                <a:lnTo>
                  <a:pt x="6915630" y="1277632"/>
                </a:lnTo>
                <a:lnTo>
                  <a:pt x="6961371" y="1261150"/>
                </a:lnTo>
                <a:lnTo>
                  <a:pt x="7001822" y="1235328"/>
                </a:lnTo>
                <a:lnTo>
                  <a:pt x="7035633" y="1201517"/>
                </a:lnTo>
                <a:lnTo>
                  <a:pt x="7061455" y="1161066"/>
                </a:lnTo>
                <a:lnTo>
                  <a:pt x="7077937" y="1115325"/>
                </a:lnTo>
                <a:lnTo>
                  <a:pt x="7083731" y="1065642"/>
                </a:lnTo>
                <a:lnTo>
                  <a:pt x="7083731" y="217794"/>
                </a:lnTo>
                <a:lnTo>
                  <a:pt x="7077937" y="168111"/>
                </a:lnTo>
                <a:lnTo>
                  <a:pt x="7061455" y="122368"/>
                </a:lnTo>
                <a:lnTo>
                  <a:pt x="7035633" y="81915"/>
                </a:lnTo>
                <a:lnTo>
                  <a:pt x="7001822" y="48102"/>
                </a:lnTo>
                <a:lnTo>
                  <a:pt x="6961371" y="22278"/>
                </a:lnTo>
                <a:lnTo>
                  <a:pt x="6915630" y="5794"/>
                </a:lnTo>
                <a:lnTo>
                  <a:pt x="686594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5"/>
          <p:cNvSpPr txBox="1"/>
          <p:nvPr>
            <p:ph type="title"/>
          </p:nvPr>
        </p:nvSpPr>
        <p:spPr>
          <a:xfrm>
            <a:off x="927456" y="6204754"/>
            <a:ext cx="2063114" cy="704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450" u="none" cap="none" strike="noStrike">
                <a:solidFill>
                  <a:srgbClr val="DF3D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5"/>
          <p:cNvSpPr txBox="1"/>
          <p:nvPr>
            <p:ph idx="1" type="body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5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5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5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"/>
          <p:cNvSpPr/>
          <p:nvPr/>
        </p:nvSpPr>
        <p:spPr>
          <a:xfrm>
            <a:off x="484675" y="5999950"/>
            <a:ext cx="11454600" cy="1803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1"/>
          <p:cNvSpPr txBox="1"/>
          <p:nvPr/>
        </p:nvSpPr>
        <p:spPr>
          <a:xfrm>
            <a:off x="484677" y="5999950"/>
            <a:ext cx="11074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F22435"/>
                </a:solidFill>
                <a:latin typeface="Montserrat"/>
                <a:ea typeface="Montserrat"/>
                <a:cs typeface="Montserrat"/>
                <a:sym typeface="Montserrat"/>
              </a:rPr>
              <a:t>Programa de Capacitación: </a:t>
            </a:r>
            <a:br>
              <a:rPr b="1" i="0" lang="en-US" sz="4800" u="none" cap="none" strike="noStrike">
                <a:solidFill>
                  <a:srgbClr val="F22435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en-US" sz="4800" u="none" cap="none" strike="noStrike">
                <a:solidFill>
                  <a:srgbClr val="F22435"/>
                </a:solidFill>
                <a:latin typeface="Montserrat"/>
                <a:ea typeface="Montserrat"/>
                <a:cs typeface="Montserrat"/>
                <a:sym typeface="Montserrat"/>
              </a:rPr>
              <a:t>Spring Boot + AWS + Amazon Q</a:t>
            </a:r>
            <a:endParaRPr b="1" i="0" sz="4800" u="none" cap="none" strike="noStrike">
              <a:solidFill>
                <a:srgbClr val="F2243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" name="Google Shape;49;p1"/>
          <p:cNvSpPr txBox="1"/>
          <p:nvPr/>
        </p:nvSpPr>
        <p:spPr>
          <a:xfrm>
            <a:off x="584825" y="7886750"/>
            <a:ext cx="13999500" cy="8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Transformando Developers en Arquitectos IA-Assisted en 6 Sesiones Intensivas</a:t>
            </a:r>
            <a:endParaRPr b="1" i="0" sz="2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g3aa1d08a005_0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66375" y="132952"/>
            <a:ext cx="2290138" cy="580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3aa1d08a005_0_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946208" cy="186337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3aa1d08a005_0_52"/>
          <p:cNvSpPr txBox="1"/>
          <p:nvPr/>
        </p:nvSpPr>
        <p:spPr>
          <a:xfrm>
            <a:off x="1236075" y="255925"/>
            <a:ext cx="15946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Sesión 2: </a:t>
            </a:r>
            <a:r>
              <a:rPr b="1" lang="en-US" sz="4800">
                <a:latin typeface="Montserrat"/>
                <a:ea typeface="Montserrat"/>
                <a:cs typeface="Montserrat"/>
                <a:sym typeface="Montserrat"/>
              </a:rPr>
              <a:t>Arquitectura Conversacional con IA</a:t>
            </a:r>
            <a:r>
              <a:rPr b="1" i="0" lang="en-US" sz="4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4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" name="Google Shape;124;g3aa1d08a005_0_52"/>
          <p:cNvSpPr txBox="1"/>
          <p:nvPr/>
        </p:nvSpPr>
        <p:spPr>
          <a:xfrm>
            <a:off x="1419743" y="1179328"/>
            <a:ext cx="12222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Transformando Developers en Arquitectos IA-Assisted</a:t>
            </a:r>
            <a:endParaRPr b="0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Módulos de Diseño IA:&#10;Teoría AWS para Desarrollo IA (45min): Componentes core, Java en AWS&#10;Arquitectura Conversacional (75min): Hablar con la arquitectura usando prompts&#10;Análisis de Costos IA (30min): Cost analysis y financial modeling automático&#10;Técnicas Revolucionarias:&#10;Architecture-as-Conversation: &quot;Actúa como arquitecto senior...&quot;&#10;Diagramar con IA: Generar Mermaid automáticamente&#10;Cost Analysis Automation: Modelos financieros 3 años&#10;" id="125" name="Google Shape;125;g3aa1d08a005_0_52"/>
          <p:cNvPicPr preferRelativeResize="0"/>
          <p:nvPr/>
        </p:nvPicPr>
        <p:blipFill rotWithShape="1">
          <a:blip r:embed="rId5">
            <a:alphaModFix/>
          </a:blip>
          <a:srcRect b="3540" l="0" r="0" t="0"/>
          <a:stretch/>
        </p:blipFill>
        <p:spPr>
          <a:xfrm>
            <a:off x="1689213" y="1955575"/>
            <a:ext cx="16725676" cy="8980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g3aa1d08a005_0_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66375" y="132952"/>
            <a:ext cx="2290138" cy="580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3aa1d08a005_0_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946208" cy="186337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3aa1d08a005_0_74"/>
          <p:cNvSpPr txBox="1"/>
          <p:nvPr/>
        </p:nvSpPr>
        <p:spPr>
          <a:xfrm>
            <a:off x="1236075" y="255925"/>
            <a:ext cx="15946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Sesión 3: </a:t>
            </a:r>
            <a:r>
              <a:rPr b="1" lang="en-US" sz="4800">
                <a:latin typeface="Montserrat"/>
                <a:ea typeface="Montserrat"/>
                <a:cs typeface="Montserrat"/>
                <a:sym typeface="Montserrat"/>
              </a:rPr>
              <a:t>IMPLEMENTACIÓN CÓDIGO CON IA</a:t>
            </a:r>
            <a:endParaRPr b="1" i="0" sz="4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" name="Google Shape;133;g3aa1d08a005_0_74"/>
          <p:cNvSpPr txBox="1"/>
          <p:nvPr/>
        </p:nvSpPr>
        <p:spPr>
          <a:xfrm>
            <a:off x="1419743" y="1179328"/>
            <a:ext cx="12222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Transformando Developers en Arquitectos IA-Assisted</a:t>
            </a:r>
            <a:endParaRPr b="0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Desarrollo Guiado Totalmente por IA:&#10;Teoría Buenas Prácticas: Clean Code, SOLID, Enterprise Patterns con IA&#10;Desarrollo IA: Implementación paso a paso, optiización, GitHub integration&#10;Testing IA: Suite completa tests automáticos&#10;Prompts de Implementación:&#10;&quot;Implementa sistema tickets siguiendo arquitectura...&quot;&#10;&quot;Analiza y optimiza este código para performance...&quot;&#10;&quot;Genera suite completa tests con &gt;95% coverage...&quot;&#10;Entregable: Aplicación funcional + tests + GitHub repository Trabajo Autónomo (4h): Módulo adicional + testing exhaustiva&#10;" id="134" name="Google Shape;134;g3aa1d08a005_0_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8350" y="1863375"/>
            <a:ext cx="16658001" cy="927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g3aa1d08a005_0_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66375" y="132952"/>
            <a:ext cx="2290138" cy="580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3aa1d08a005_0_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946208" cy="186337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3aa1d08a005_0_66"/>
          <p:cNvSpPr txBox="1"/>
          <p:nvPr/>
        </p:nvSpPr>
        <p:spPr>
          <a:xfrm>
            <a:off x="1236075" y="255925"/>
            <a:ext cx="15946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Sesión 4: </a:t>
            </a:r>
            <a:r>
              <a:rPr b="1" lang="en-US" sz="4800">
                <a:latin typeface="Montserrat"/>
                <a:ea typeface="Montserrat"/>
                <a:cs typeface="Montserrat"/>
                <a:sym typeface="Montserrat"/>
              </a:rPr>
              <a:t>IA como QA Expert</a:t>
            </a:r>
            <a:endParaRPr b="1" i="0" sz="4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g3aa1d08a005_0_66"/>
          <p:cNvSpPr txBox="1"/>
          <p:nvPr/>
        </p:nvSpPr>
        <p:spPr>
          <a:xfrm>
            <a:off x="1419743" y="1179328"/>
            <a:ext cx="12222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Transformando Developers en Arquitectos IA-Assisted</a:t>
            </a:r>
            <a:endParaRPr b="0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" name="Google Shape;143;g3aa1d08a005_0_66"/>
          <p:cNvSpPr txBox="1"/>
          <p:nvPr/>
        </p:nvSpPr>
        <p:spPr>
          <a:xfrm>
            <a:off x="1133500" y="2961450"/>
            <a:ext cx="17837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descr="no me gusta el dise;o debe verse moderna y futurista" id="144" name="Google Shape;144;g3aa1d08a005_0_66"/>
          <p:cNvPicPr preferRelativeResize="0"/>
          <p:nvPr/>
        </p:nvPicPr>
        <p:blipFill rotWithShape="1">
          <a:blip r:embed="rId5">
            <a:alphaModFix/>
          </a:blip>
          <a:srcRect b="3005" l="3547" r="2845" t="4230"/>
          <a:stretch/>
        </p:blipFill>
        <p:spPr>
          <a:xfrm>
            <a:off x="1724363" y="1863375"/>
            <a:ext cx="16655375" cy="9187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g3aa1d08a005_0_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66375" y="132952"/>
            <a:ext cx="2290138" cy="580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3aa1d08a005_0_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946208" cy="186337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3aa1d08a005_0_85"/>
          <p:cNvSpPr txBox="1"/>
          <p:nvPr/>
        </p:nvSpPr>
        <p:spPr>
          <a:xfrm>
            <a:off x="1236075" y="255925"/>
            <a:ext cx="15946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Sesión 5: </a:t>
            </a:r>
            <a:r>
              <a:rPr b="1" lang="en-US" sz="4800">
                <a:latin typeface="Montserrat"/>
                <a:ea typeface="Montserrat"/>
                <a:cs typeface="Montserrat"/>
                <a:sym typeface="Montserrat"/>
              </a:rPr>
              <a:t>IA como DevOps Expert</a:t>
            </a:r>
            <a:endParaRPr b="1" i="0" sz="4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" name="Google Shape;152;g3aa1d08a005_0_85"/>
          <p:cNvSpPr txBox="1"/>
          <p:nvPr/>
        </p:nvSpPr>
        <p:spPr>
          <a:xfrm>
            <a:off x="1419743" y="1179328"/>
            <a:ext cx="12222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Transformando Developers en Arquitectos IA-Assisted</a:t>
            </a:r>
            <a:endParaRPr b="0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IA Genera Infraestructura Enterprise:&#10;&#10;Teoría AWS (45min): Componentes del diagrama, Infrastructure as Code&#10;Despliegue Automatizado (75min): Infrastructure, application, monitoring&#10;Validation &amp; Optimization (30min): Production validation, cost optimization&#10;&#10;Infrastructure Automation:&#10;CloudFormation templates completos&#10;CI/CD pipelines automáticos  &#10;Monitoring production-ready&#10;Zero-downtime deployment&#10;Entregable: App desplegada + monitoring + documentación&#10;Meta: Deploy production AWS sin configuración manual" id="153" name="Google Shape;153;g3aa1d08a005_0_85"/>
          <p:cNvPicPr preferRelativeResize="0"/>
          <p:nvPr/>
        </p:nvPicPr>
        <p:blipFill rotWithShape="1">
          <a:blip r:embed="rId5">
            <a:alphaModFix/>
          </a:blip>
          <a:srcRect b="6217" l="2734" r="2000" t="9301"/>
          <a:stretch/>
        </p:blipFill>
        <p:spPr>
          <a:xfrm>
            <a:off x="908050" y="1887325"/>
            <a:ext cx="18288000" cy="902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g3aa1d08a005_0_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66375" y="132952"/>
            <a:ext cx="2290138" cy="580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3aa1d08a005_0_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946208" cy="186337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3aa1d08a005_0_92"/>
          <p:cNvSpPr txBox="1"/>
          <p:nvPr/>
        </p:nvSpPr>
        <p:spPr>
          <a:xfrm>
            <a:off x="1236075" y="255925"/>
            <a:ext cx="15946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Sesión 6: </a:t>
            </a:r>
            <a:r>
              <a:rPr b="1" lang="en-US" sz="4800">
                <a:latin typeface="Montserrat"/>
                <a:ea typeface="Montserrat"/>
                <a:cs typeface="Montserrat"/>
                <a:sym typeface="Montserrat"/>
              </a:rPr>
              <a:t>DOCUMENTACIÓN Y CIERRE</a:t>
            </a:r>
            <a:endParaRPr b="1" i="0" sz="4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g3aa1d08a005_0_92"/>
          <p:cNvSpPr txBox="1"/>
          <p:nvPr/>
        </p:nvSpPr>
        <p:spPr>
          <a:xfrm>
            <a:off x="1419743" y="1179328"/>
            <a:ext cx="12222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Transformando Developers en Arquitectos IA-Assisted</a:t>
            </a:r>
            <a:endParaRPr b="0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Documentación Enterprise Automática:&#10;Documentación Automatizada: Código, pruebas, contexto&#10;Análisis Financiero: ROI analysis, cost-benefit, financial model&#10;Presentación Proyecto: Executive presentation, demo, métricas&#10;Conclusiones: Lessons learned, próximos pasos&#10;IA Documentation Master:&#10;API Documentation automática&#10;Architecture Decision Records&#10;ROI calculations detalladas&#10;Knowledge transfer completo&#10;Entregable Final: Sistema production-ready + documentación enterprise + presentación ejecutiva&#10;" id="162" name="Google Shape;162;g3aa1d08a005_0_92"/>
          <p:cNvPicPr preferRelativeResize="0"/>
          <p:nvPr/>
        </p:nvPicPr>
        <p:blipFill rotWithShape="1">
          <a:blip r:embed="rId5">
            <a:alphaModFix/>
          </a:blip>
          <a:srcRect b="3489" l="3591" r="3368" t="5651"/>
          <a:stretch/>
        </p:blipFill>
        <p:spPr>
          <a:xfrm>
            <a:off x="1059351" y="1787175"/>
            <a:ext cx="17379453" cy="944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g3ace8872e97_0_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66375" y="132952"/>
            <a:ext cx="2290138" cy="580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3ace8872e97_0_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946208" cy="186337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3ace8872e97_0_34"/>
          <p:cNvSpPr txBox="1"/>
          <p:nvPr/>
        </p:nvSpPr>
        <p:spPr>
          <a:xfrm>
            <a:off x="1236075" y="255925"/>
            <a:ext cx="15946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Sesión 6: </a:t>
            </a:r>
            <a:r>
              <a:rPr b="1" lang="en-US" sz="4800">
                <a:latin typeface="Montserrat"/>
                <a:ea typeface="Montserrat"/>
                <a:cs typeface="Montserrat"/>
                <a:sym typeface="Montserrat"/>
              </a:rPr>
              <a:t>DOCUMENTACIÓN Y CIERRE</a:t>
            </a:r>
            <a:endParaRPr b="1" i="0" sz="4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g3ace8872e97_0_34"/>
          <p:cNvSpPr txBox="1"/>
          <p:nvPr/>
        </p:nvSpPr>
        <p:spPr>
          <a:xfrm>
            <a:off x="1419743" y="1179328"/>
            <a:ext cx="12222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Transformando Developers en Arquitectos IA-Assisted</a:t>
            </a:r>
            <a:endParaRPr b="0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Sistema de Evaluación Detallado:&#10;50% Entregables (Revisión 24h):&#10;- Sesión 1: Análisis IA + App (8%) &#10;- Sesión 2: Arquitectura + Costos (10%)&#10;- Sesión 3: Aplicación + Tests + GitHub (12%)&#10;- Sesión 4: Suite Tests + Reportes (10%)&#10;- Sesión 5: Deploy + Monitoring (10%)&#10;&#10;40% Mentimeter Quizzes:&#10;- 10 preguntas por sesión&#10;- Focus: conceptos + aplicación práctica&#10;- 15 minutos máximo&#10;&#10;10% Disposición a Aprender:&#10;- Participación activa + curiosidad&#10;" id="171" name="Google Shape;171;g3ace8872e97_0_34"/>
          <p:cNvPicPr preferRelativeResize="0"/>
          <p:nvPr/>
        </p:nvPicPr>
        <p:blipFill rotWithShape="1">
          <a:blip r:embed="rId5">
            <a:alphaModFix/>
          </a:blip>
          <a:srcRect b="4378" l="2587" r="2283" t="4030"/>
          <a:stretch/>
        </p:blipFill>
        <p:spPr>
          <a:xfrm>
            <a:off x="1236075" y="1887325"/>
            <a:ext cx="16886950" cy="905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g3aa1d08a005_0_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66375" y="132952"/>
            <a:ext cx="2290138" cy="580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3aa1d08a005_0_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946208" cy="186337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3aa1d08a005_0_106"/>
          <p:cNvSpPr txBox="1"/>
          <p:nvPr/>
        </p:nvSpPr>
        <p:spPr>
          <a:xfrm>
            <a:off x="1236075" y="255925"/>
            <a:ext cx="15946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KPIs de Transformación IA</a:t>
            </a:r>
            <a:endParaRPr b="1" i="0" sz="4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g3aa1d08a005_0_106"/>
          <p:cNvSpPr txBox="1"/>
          <p:nvPr/>
        </p:nvSpPr>
        <p:spPr>
          <a:xfrm>
            <a:off x="1419743" y="1179328"/>
            <a:ext cx="12222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Transformando Developers en Arquitectos IA-Assisted</a:t>
            </a:r>
            <a:endParaRPr b="0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Métricas de Productividad IA:&#10;&#10;AI Code Generation: &gt;70% del código generado por IA&#10;Development Speed: 5-10x faster con IA vs. manual&#10;AI Accuracy: &gt;95% de código IA production-ready sin modificaciones&#10;Error Reduction: 80% menos bugs con AI-generated code&#10;&#10;Métricas de Adoption IA:&#10;&#10;AI Workflow Integration: 100% participantes usan IA diariamente&#10;Advanced AI Prompting: &gt;90% dominan prompt engineering&#10;AI Troubleshooting: &gt;85% resuelven problemas con IA assistance&#10;AI Architecture: &gt;80% diseñan sistemas completos con IA&#10;&#10;Satisfacción con IA:&#10;&#10;AI Confidence: &gt;90% se sienten confident usando IA en producción&#10;AI Productivity: &gt;95% reportan productividad significativamente mayor&#10;AI Recommendation: &gt;85% recomiendan approach IA a otros teams" id="180" name="Google Shape;180;g3aa1d08a005_0_106"/>
          <p:cNvPicPr preferRelativeResize="0"/>
          <p:nvPr/>
        </p:nvPicPr>
        <p:blipFill rotWithShape="1">
          <a:blip r:embed="rId5">
            <a:alphaModFix/>
          </a:blip>
          <a:srcRect b="2140" l="2831" r="2793" t="15221"/>
          <a:stretch/>
        </p:blipFill>
        <p:spPr>
          <a:xfrm>
            <a:off x="749510" y="1887325"/>
            <a:ext cx="18596451" cy="906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"/>
          <p:cNvSpPr txBox="1"/>
          <p:nvPr>
            <p:ph type="title"/>
          </p:nvPr>
        </p:nvSpPr>
        <p:spPr>
          <a:xfrm>
            <a:off x="2145418" y="6236000"/>
            <a:ext cx="41316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650"/>
              <a:t>!Gracias!</a:t>
            </a:r>
            <a:endParaRPr sz="565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 txBox="1"/>
          <p:nvPr>
            <p:ph type="title"/>
          </p:nvPr>
        </p:nvSpPr>
        <p:spPr>
          <a:xfrm>
            <a:off x="1413340" y="2194688"/>
            <a:ext cx="3223260" cy="10306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6600">
                <a:solidFill>
                  <a:srgbClr val="3F3F3F"/>
                </a:solidFill>
              </a:rPr>
              <a:t>AGENDA</a:t>
            </a:r>
            <a:endParaRPr sz="6600"/>
          </a:p>
        </p:txBody>
      </p:sp>
      <p:sp>
        <p:nvSpPr>
          <p:cNvPr id="55" name="Google Shape;55;p2"/>
          <p:cNvSpPr txBox="1"/>
          <p:nvPr/>
        </p:nvSpPr>
        <p:spPr>
          <a:xfrm>
            <a:off x="973524" y="3418875"/>
            <a:ext cx="13442700" cy="3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875">
            <a:spAutoFit/>
          </a:bodyPr>
          <a:lstStyle/>
          <a:p>
            <a:pPr indent="-382270" lvl="0" marL="3822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450"/>
              <a:buFont typeface="Trebuchet MS"/>
              <a:buAutoNum type="arabicPeriod"/>
            </a:pPr>
            <a:r>
              <a:rPr b="0" i="0" lang="en-US" sz="545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Presentación de los tutores.</a:t>
            </a:r>
            <a:endParaRPr b="0" i="0" sz="545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2270" lvl="0" marL="3822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450"/>
              <a:buFont typeface="Trebuchet MS"/>
              <a:buAutoNum type="arabicPeriod"/>
            </a:pPr>
            <a:r>
              <a:rPr b="0" i="0" lang="en-US" sz="545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Presentación de los capacitacion.</a:t>
            </a:r>
            <a:endParaRPr b="0" i="0" sz="545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2270" lvl="0" marL="3822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50"/>
              <a:buFont typeface="Trebuchet MS"/>
              <a:buAutoNum type="arabicPeriod"/>
            </a:pPr>
            <a:r>
              <a:rPr b="0" i="0" lang="en-US" sz="545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Evaluacion de diagnostico</a:t>
            </a:r>
            <a:endParaRPr b="0" i="0" sz="545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2270" lvl="0" marL="3822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50"/>
              <a:buFont typeface="Trebuchet MS"/>
              <a:buAutoNum type="arabicPeriod"/>
            </a:pPr>
            <a:r>
              <a:rPr b="0" i="0" lang="en-US" sz="545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Sesion 1.</a:t>
            </a:r>
            <a:endParaRPr b="0" i="0" sz="545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r>
              <a:t/>
            </a:r>
            <a:endParaRPr b="0" i="0" sz="195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" name="Google Shape;56;p2"/>
          <p:cNvSpPr/>
          <p:nvPr/>
        </p:nvSpPr>
        <p:spPr>
          <a:xfrm>
            <a:off x="1384156" y="3359918"/>
            <a:ext cx="3622040" cy="0"/>
          </a:xfrm>
          <a:custGeom>
            <a:rect b="b" l="l" r="r" t="t"/>
            <a:pathLst>
              <a:path extrusionOk="0" h="120000" w="3622040">
                <a:moveTo>
                  <a:pt x="0" y="0"/>
                </a:moveTo>
                <a:lnTo>
                  <a:pt x="3621512" y="0"/>
                </a:lnTo>
              </a:path>
            </a:pathLst>
          </a:custGeom>
          <a:noFill/>
          <a:ln cap="flat" cmpd="sng" w="20925">
            <a:solidFill>
              <a:srgbClr val="F224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aca38d38ca_0_0"/>
          <p:cNvSpPr txBox="1"/>
          <p:nvPr>
            <p:ph type="title"/>
          </p:nvPr>
        </p:nvSpPr>
        <p:spPr>
          <a:xfrm>
            <a:off x="1150206" y="1544300"/>
            <a:ext cx="85851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Sebastián Saavedra Martinez</a:t>
            </a:r>
            <a:endParaRPr/>
          </a:p>
        </p:txBody>
      </p:sp>
      <p:sp>
        <p:nvSpPr>
          <p:cNvPr id="62" name="Google Shape;62;g3aca38d38ca_0_0"/>
          <p:cNvSpPr txBox="1"/>
          <p:nvPr>
            <p:ph idx="1" type="body"/>
          </p:nvPr>
        </p:nvSpPr>
        <p:spPr>
          <a:xfrm>
            <a:off x="1150200" y="2808300"/>
            <a:ext cx="12582600" cy="79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Ingeniero en Telecomunicaciones con más de 14 años de experiencia en la industria de desarrollo de software y liderazgo tecnológico. He trabajado en startups y equipos de innovación en Estados Unidos, Francia, Brasil, Chile y México, lo que me ha permitido comprender distintos ecosistemas, metodologías y aplicaciones reales de la Inteligencia Artificial en contextos diversos.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Soy maestrante en Inteligencia Artificial y profesor universitario en IA, datos y tecnologías emergentes, guiando a estudiantes y profesionales en el uso práctico de modelos de Machine Learning, LLMs, RAG, automatización inteligente y arquitecturas modernas en la nube.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/>
              <a:t>En mi trayectoria he liderado e implementado soluciones basadas en IA, integrando AWS, Azure, Google Cloud, Python y frameworks de orquestación como LangChain y Flowise, orientadas a resolver problemas reales en sectores como fintech, gobierno, educación, agricultura y servicios financieros.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-US" sz="2400"/>
              <a:t>Mi enfoque pedagógico une experiencia práctica, pensamiento crítico y claridad conceptual, permitiendo a los estudiantes aprender IA desde lo fundamental hasta lo aplicado, con una visión ética, responsable y orientada a resultados.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/>
              <a:t>Cargo: Project Manager Senior AI</a:t>
            </a:r>
            <a:endParaRPr b="1" sz="2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63" name="Google Shape;63;g3aca38d38ca_0_0" title="imagen (1) (1)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15675" y="2789625"/>
            <a:ext cx="5226800" cy="708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aca38d38ca_1_0"/>
          <p:cNvSpPr txBox="1"/>
          <p:nvPr>
            <p:ph idx="1" type="body"/>
          </p:nvPr>
        </p:nvSpPr>
        <p:spPr>
          <a:xfrm>
            <a:off x="769200" y="2877925"/>
            <a:ext cx="9118500" cy="7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Arquitecto de Soluciones</a:t>
            </a:r>
            <a:endParaRPr b="1"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Hace 12 años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escribía cada línea de código manualmente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Hoy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arquitecto sistemas donde la IA hace el 70% del trabajo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diferencia: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Sé exactamente qué delegar a la IA y qué NO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Experiencia:</a:t>
            </a:r>
            <a:endParaRPr b="1"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8+ años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| NTT DATA · Tata Consultancy · EY · HITSS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b="1"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50+ sistemas críticos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en producción | 99.9% uptime | Sector financiero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b="1"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fallé suficientes veces</a:t>
            </a: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para saber qué funciona: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Generé código inservible confiando ciegamente en IA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Perdí días debuggeando prompts mal formulados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="1" lang="en-US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Aprendí exactamente cómo hacerlo bien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600"/>
          </a:p>
        </p:txBody>
      </p:sp>
      <p:sp>
        <p:nvSpPr>
          <p:cNvPr id="69" name="Google Shape;69;g3aca38d38ca_1_0"/>
          <p:cNvSpPr txBox="1"/>
          <p:nvPr>
            <p:ph type="title"/>
          </p:nvPr>
        </p:nvSpPr>
        <p:spPr>
          <a:xfrm>
            <a:off x="1150202" y="1544300"/>
            <a:ext cx="50874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Carlos Bermudez</a:t>
            </a:r>
            <a:endParaRPr/>
          </a:p>
        </p:txBody>
      </p:sp>
      <p:sp>
        <p:nvSpPr>
          <p:cNvPr id="70" name="Google Shape;70;g3aca38d38ca_1_0"/>
          <p:cNvSpPr txBox="1"/>
          <p:nvPr/>
        </p:nvSpPr>
        <p:spPr>
          <a:xfrm>
            <a:off x="9973563" y="7832750"/>
            <a:ext cx="9799200" cy="18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 Único Compromiso</a:t>
            </a:r>
            <a:endParaRPr b="1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"No serás más rápido escribiendo código.</a:t>
            </a:r>
            <a:endParaRPr b="1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Serás más inteligente decidiendo QUÉ código escribir."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" name="Google Shape;71;g3aca38d38ca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75752" y="1736350"/>
            <a:ext cx="3994825" cy="552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66375" y="132952"/>
            <a:ext cx="2290139" cy="580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946208" cy="186337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3"/>
          <p:cNvSpPr txBox="1"/>
          <p:nvPr/>
        </p:nvSpPr>
        <p:spPr>
          <a:xfrm>
            <a:off x="1236075" y="255925"/>
            <a:ext cx="15946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chemeClr val="dk1"/>
                </a:solidFill>
              </a:rPr>
              <a:t>Desarrollo Enterprise Acelerado con IA</a:t>
            </a:r>
            <a:endParaRPr b="1" i="0" sz="4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3"/>
          <p:cNvSpPr txBox="1"/>
          <p:nvPr/>
        </p:nvSpPr>
        <p:spPr>
          <a:xfrm>
            <a:off x="1419743" y="1179328"/>
            <a:ext cx="12222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Transformando Developers en Arquitectos IA-Assisted</a:t>
            </a:r>
            <a:endParaRPr b="0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Objetivo Central:&#10;Transformar desarrolladores tradicionales en especialistas IA-first capaces de acelerar el desarrollo 4-5x usando Amazon Q como copiloto permanente.&#10;Metodología:&#10;50% Teoría Inspiracional + 50% Práctica Hands-on&#10;Evaluación Continua: 50% entregables + 40% quizzes + 10% actitud&#10;Revisión 24h: Feedback inmediato de entregables&#10;IA como Protagonista: No como herramienta auxiliar" id="80" name="Google Shape;80;p3"/>
          <p:cNvPicPr preferRelativeResize="0"/>
          <p:nvPr/>
        </p:nvPicPr>
        <p:blipFill rotWithShape="1">
          <a:blip r:embed="rId5">
            <a:alphaModFix/>
          </a:blip>
          <a:srcRect b="6737" l="2793" r="2527" t="4024"/>
          <a:stretch/>
        </p:blipFill>
        <p:spPr>
          <a:xfrm>
            <a:off x="1727900" y="1863375"/>
            <a:ext cx="17295475" cy="907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g3aa1d08a005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66375" y="132952"/>
            <a:ext cx="2290138" cy="580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3aa1d08a005_0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946208" cy="186337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3aa1d08a005_0_10"/>
          <p:cNvSpPr txBox="1"/>
          <p:nvPr/>
        </p:nvSpPr>
        <p:spPr>
          <a:xfrm>
            <a:off x="1236075" y="255925"/>
            <a:ext cx="15946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Metodología IA-First Development</a:t>
            </a:r>
            <a:endParaRPr b="1" i="0" sz="4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Google Shape;88;g3aa1d08a005_0_10"/>
          <p:cNvSpPr txBox="1"/>
          <p:nvPr/>
        </p:nvSpPr>
        <p:spPr>
          <a:xfrm>
            <a:off x="1419743" y="1179328"/>
            <a:ext cx="12222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Transformando Developers en Arquitectos IA-Assisted</a:t>
            </a:r>
            <a:endParaRPr b="0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9" name="Google Shape;89;g3aa1d08a005_0_10"/>
          <p:cNvPicPr preferRelativeResize="0"/>
          <p:nvPr/>
        </p:nvPicPr>
        <p:blipFill rotWithShape="1">
          <a:blip r:embed="rId5">
            <a:alphaModFix/>
          </a:blip>
          <a:srcRect b="8833" l="0" r="0" t="8841"/>
          <a:stretch/>
        </p:blipFill>
        <p:spPr>
          <a:xfrm>
            <a:off x="1151225" y="2367300"/>
            <a:ext cx="17801649" cy="81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g3aa1d08a005_0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66375" y="132952"/>
            <a:ext cx="2290138" cy="580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3aa1d08a005_0_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946208" cy="186337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3aa1d08a005_0_18"/>
          <p:cNvSpPr txBox="1"/>
          <p:nvPr/>
        </p:nvSpPr>
        <p:spPr>
          <a:xfrm>
            <a:off x="1236075" y="255925"/>
            <a:ext cx="15946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Journey de Dominion IA en Desarrollo Enterprise</a:t>
            </a:r>
            <a:endParaRPr b="1" i="0" sz="4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" name="Google Shape;97;g3aa1d08a005_0_18"/>
          <p:cNvSpPr txBox="1"/>
          <p:nvPr/>
        </p:nvSpPr>
        <p:spPr>
          <a:xfrm>
            <a:off x="1419743" y="1179328"/>
            <a:ext cx="12222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Transformando Developers en Arquitectos IA-Assisted</a:t>
            </a:r>
            <a:endParaRPr b="0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Timeline Detallado con Objetivos IA:&#10;SESIÓN 0 (ASYNC)     SESIÓN 1 (2.5h)       SESIÓN 2 (2.5h)&#10;Dominio Amazon Q  →  Fundamentos IA     →  Arquitectura IA&#10;ANTES de código      + Amazon Q             + AWS Design&#10;&#10;SESIÓN 3 (2.5h)      SESIÓN 4 (2h)         SESIÓN 5 (2.5h)&#10;Implementación    →  Verificación       →  Despliegue&#10;Código con IA        Pruebas IA            Cloud IA&#10;&#10;SESIÓN 6 (3h)&#10;Documentación + Cierre&#10;Production Ready&#10;Progresión de Capacidades IA:&#10;&#10;Sesión 0: Dominio Amazon Q (90% código IA en 30min)&#10;Sesión 1: 75% código generado por Amazon Q&#10;Sesión 3: 85% código generado por IA&#10;Sesión 6: 90% desarrollo enterprise con Amazon Q" id="98" name="Google Shape;98;g3aa1d08a005_0_18"/>
          <p:cNvPicPr preferRelativeResize="0"/>
          <p:nvPr/>
        </p:nvPicPr>
        <p:blipFill rotWithShape="1">
          <a:blip r:embed="rId5">
            <a:alphaModFix/>
          </a:blip>
          <a:srcRect b="5078" l="0" r="0" t="3094"/>
          <a:stretch/>
        </p:blipFill>
        <p:spPr>
          <a:xfrm>
            <a:off x="1375200" y="2072125"/>
            <a:ext cx="17353700" cy="88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g3aa1d08a005_0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66375" y="132952"/>
            <a:ext cx="2290138" cy="580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3aa1d08a005_0_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946208" cy="186337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g3aa1d08a005_0_36"/>
          <p:cNvSpPr txBox="1"/>
          <p:nvPr/>
        </p:nvSpPr>
        <p:spPr>
          <a:xfrm>
            <a:off x="1236075" y="255925"/>
            <a:ext cx="15946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Stack Tecnológico IA-Enhanced</a:t>
            </a:r>
            <a:endParaRPr b="1" i="0" sz="4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" name="Google Shape;106;g3aa1d08a005_0_36"/>
          <p:cNvSpPr txBox="1"/>
          <p:nvPr/>
        </p:nvSpPr>
        <p:spPr>
          <a:xfrm>
            <a:off x="1419743" y="1179328"/>
            <a:ext cx="12222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Transformando Developers en Arquitectos IA-Assisted</a:t>
            </a:r>
            <a:endParaRPr b="0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Core Technologies + IA:&#10;&#10;Backend: Spring Boot 3.2+ generado con Amazon Q&#10;Database: PostgreSQL con queries optimizadas por IA&#10;Containerización: Docker configs AI-generated&#10;Cloud: AWS deployment automatizado con IA&#10;&#10;Herramientas IA Principales:&#10;&#10;Amazon Q Developer: Code generation, debugging, optimization&#10;AI Prompt Engineering: Técnicas para mejores outputs&#10;AI-Generated Tests: Unit, integration y performance tests&#10;AI Documentation: Swagger, comments, architecture docs&#10;&#10;DevOps con IA:&#10;&#10;CI/CD: GitHub Actions pipelines generados por IA&#10;Monitoring: CloudWatch dashboards AI-optimized&#10;Security: AI-powered vulnerability scanning" id="107" name="Google Shape;107;g3aa1d08a005_0_36"/>
          <p:cNvPicPr preferRelativeResize="0"/>
          <p:nvPr/>
        </p:nvPicPr>
        <p:blipFill rotWithShape="1">
          <a:blip r:embed="rId5">
            <a:alphaModFix/>
          </a:blip>
          <a:srcRect b="2073" l="0" r="0" t="25893"/>
          <a:stretch/>
        </p:blipFill>
        <p:spPr>
          <a:xfrm>
            <a:off x="638363" y="2415475"/>
            <a:ext cx="18827375" cy="781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g3aa1d08a005_0_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66375" y="132952"/>
            <a:ext cx="2290138" cy="580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3aa1d08a005_0_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946208" cy="186337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3aa1d08a005_0_44"/>
          <p:cNvSpPr txBox="1"/>
          <p:nvPr/>
        </p:nvSpPr>
        <p:spPr>
          <a:xfrm>
            <a:off x="1236075" y="255925"/>
            <a:ext cx="15946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latin typeface="Montserrat"/>
                <a:ea typeface="Montserrat"/>
                <a:cs typeface="Montserrat"/>
                <a:sym typeface="Montserrat"/>
              </a:rPr>
              <a:t>Sesion 1: </a:t>
            </a:r>
            <a:r>
              <a:rPr b="1" lang="en-US" sz="4800">
                <a:latin typeface="Montserrat"/>
                <a:ea typeface="Montserrat"/>
                <a:cs typeface="Montserrat"/>
                <a:sym typeface="Montserrat"/>
              </a:rPr>
              <a:t>FUNDAMENTOS DE IA Y AMAZON Q</a:t>
            </a:r>
            <a:endParaRPr b="1" i="0" sz="4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" name="Google Shape;115;g3aa1d08a005_0_44"/>
          <p:cNvSpPr txBox="1"/>
          <p:nvPr/>
        </p:nvSpPr>
        <p:spPr>
          <a:xfrm>
            <a:off x="1419743" y="1179328"/>
            <a:ext cx="12222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Transformando Developers en Arquitectos IA-Assisted</a:t>
            </a:r>
            <a:endParaRPr b="0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Módulos Específicos:&#10;Teoría IA para Desarrollo (30min): LLMs, Transformers, Training Process&#10;Amazon Q Deep Dive (60min): Arquitectura técnica, capacidades, integraciones&#10;MCPs y Ecosistema (30min): Model Context Protocol, competitive landscape&#10;Objetivos de Conocimiento:&#10;Entender cómo funciona la IA internamente&#10;Dominar Amazon Q como herramienta enterprise&#10;Conocer el ecosistema completo de IA development&#10;Trabajo Autónomo (3h):&#10;Lectura: &quot;The Future of Programming with AI&quot;&#10;Práctica: 20 prompts diferentes para casos reales&#10;Challenge: App completa solo con prompts&#10;" id="116" name="Google Shape;116;g3aa1d08a005_0_44"/>
          <p:cNvPicPr preferRelativeResize="0"/>
          <p:nvPr/>
        </p:nvPicPr>
        <p:blipFill rotWithShape="1">
          <a:blip r:embed="rId5">
            <a:alphaModFix/>
          </a:blip>
          <a:srcRect b="6600" l="0" r="0" t="13584"/>
          <a:stretch/>
        </p:blipFill>
        <p:spPr>
          <a:xfrm>
            <a:off x="595513" y="2391425"/>
            <a:ext cx="18913075" cy="840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2025-11-25T14:03:09Z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2025-11-25T00:00:00Z</vt:filetime>
  </property>
  <property fmtid="{D5CDD505-2E9C-101B-9397-08002B2CF9AE}" pid="3" name="Creator">
    <vt:lpwstr>www.smallpdf.com</vt:lpwstr>
  </property>
  <property fmtid="{D5CDD505-2E9C-101B-9397-08002B2CF9AE}" pid="4" name="LastSaved">
    <vt:filetime>2025-11-25T00:00:00Z</vt:filetime>
  </property>
  <property fmtid="{D5CDD505-2E9C-101B-9397-08002B2CF9AE}" pid="5" name="Producer">
    <vt:lpwstr>3-Heights(TM) PDF Security Shell 4.8.25.2 (http://www.pdf-tools.com)</vt:lpwstr>
  </property>
</Properties>
</file>